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777163" cy="109093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6">
          <p15:clr>
            <a:srgbClr val="A4A3A4"/>
          </p15:clr>
        </p15:guide>
        <p15:guide id="2" pos="5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182" autoAdjust="0"/>
  </p:normalViewPr>
  <p:slideViewPr>
    <p:cSldViewPr>
      <p:cViewPr>
        <p:scale>
          <a:sx n="100" d="100"/>
          <a:sy n="100" d="100"/>
        </p:scale>
        <p:origin x="2346" y="-2220"/>
      </p:cViewPr>
      <p:guideLst>
        <p:guide orient="horz" pos="3436"/>
        <p:guide pos="5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8B2B7-97C2-47D3-B14A-AACFB3AC8B37}" type="datetimeFigureOut">
              <a:rPr lang="es-ES" smtClean="0"/>
              <a:t>26/01/2024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43000"/>
            <a:ext cx="2200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27224-1C96-4949-8A1B-F8C6DB4982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52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27224-1C96-4949-8A1B-F8C6DB49825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67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83287" y="3388954"/>
            <a:ext cx="6610589" cy="233842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66575" y="6181937"/>
            <a:ext cx="5444014" cy="27879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C9C2-2F04-4AE6-8FFD-8EC68B89973B}" type="datetimeFigureOut">
              <a:rPr lang="es-ES" smtClean="0"/>
              <a:pPr/>
              <a:t>26/01/2024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53B8-8CDF-4E09-952E-BCBA7CBFE6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88858" y="436878"/>
            <a:ext cx="6999447" cy="1818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8858" y="2545504"/>
            <a:ext cx="6999447" cy="719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88858" y="10111306"/>
            <a:ext cx="1814671" cy="58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9C9C2-2F04-4AE6-8FFD-8EC68B89973B}" type="datetimeFigureOut">
              <a:rPr lang="es-ES" smtClean="0"/>
              <a:pPr/>
              <a:t>26/01/2024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57198" y="10111306"/>
            <a:ext cx="2462768" cy="58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573634" y="10111306"/>
            <a:ext cx="1814671" cy="58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353B8-8CDF-4E09-952E-BCBA7CBFE69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Tarjeton_ALVINESA_140x85.jpg"/>
          <p:cNvPicPr>
            <a:picLocks noChangeAspect="1"/>
          </p:cNvPicPr>
          <p:nvPr userDrawn="1"/>
        </p:nvPicPr>
        <p:blipFill>
          <a:blip r:embed="rId3"/>
          <a:srcRect t="55580" b="-2947"/>
          <a:stretch>
            <a:fillRect/>
          </a:stretch>
        </p:blipFill>
        <p:spPr>
          <a:xfrm rot="5400000">
            <a:off x="-5315724" y="5157702"/>
            <a:ext cx="11013987" cy="606432"/>
          </a:xfrm>
          <a:prstGeom prst="rect">
            <a:avLst/>
          </a:prstGeom>
        </p:spPr>
      </p:pic>
      <p:pic>
        <p:nvPicPr>
          <p:cNvPr id="8" name="7 Imagen" descr="Logo_Alvinesa_CMY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6381" y="606778"/>
            <a:ext cx="2520696" cy="8473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53805" y="1350194"/>
            <a:ext cx="6338999" cy="1015634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just"/>
            <a:r>
              <a:rPr lang="es-ES" sz="2000" b="1" spc="-40" dirty="0">
                <a:solidFill>
                  <a:srgbClr val="AB9744"/>
                </a:solidFill>
                <a:latin typeface="Cambria"/>
                <a:ea typeface="Calibri"/>
                <a:cs typeface="Arial"/>
              </a:rPr>
              <a:t>Política de sistema integrado de gestión de calidad, seguridad alimentaria, medio ambiente y seguridad y salud ocupacional.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94069" y="2358306"/>
            <a:ext cx="6300000" cy="1343929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just">
              <a:lnSpc>
                <a:spcPts val="1400"/>
              </a:lnSpc>
              <a:spcAft>
                <a:spcPts val="600"/>
              </a:spcAft>
            </a:pP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La Dirección General de </a:t>
            </a:r>
            <a:r>
              <a:rPr lang="es-ES" sz="900" b="1" dirty="0">
                <a:solidFill>
                  <a:srgbClr val="17365D"/>
                </a:solidFill>
                <a:latin typeface="Arial"/>
                <a:ea typeface="Calibri"/>
              </a:rPr>
              <a:t>ALVINESA NATURAL INGREDIENTS,S.A.</a:t>
            </a: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 entiende los conceptos de seguridad alimentaria, sostenibilidad, mejora continua y seguridad y salud fruto de la adaptación de la legislación y los sistemas internacionales </a:t>
            </a:r>
            <a:r>
              <a:rPr lang="es-ES" sz="900" b="1" dirty="0">
                <a:solidFill>
                  <a:srgbClr val="17365D"/>
                </a:solidFill>
                <a:latin typeface="Arial"/>
                <a:ea typeface="Calibri"/>
              </a:rPr>
              <a:t>ISO 9001</a:t>
            </a: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, </a:t>
            </a:r>
            <a:r>
              <a:rPr lang="es-ES" sz="900" b="1" dirty="0">
                <a:solidFill>
                  <a:srgbClr val="17365D"/>
                </a:solidFill>
                <a:latin typeface="Arial"/>
                <a:ea typeface="Calibri"/>
              </a:rPr>
              <a:t>ISO 14001,</a:t>
            </a: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 </a:t>
            </a:r>
            <a:r>
              <a:rPr lang="es-ES" sz="900" b="1" dirty="0">
                <a:solidFill>
                  <a:srgbClr val="17365D"/>
                </a:solidFill>
                <a:latin typeface="Arial"/>
                <a:ea typeface="Calibri"/>
              </a:rPr>
              <a:t>ISO45001</a:t>
            </a:r>
            <a:r>
              <a:rPr lang="es-ES" sz="900" dirty="0">
                <a:solidFill>
                  <a:schemeClr val="accent1"/>
                </a:solidFill>
                <a:latin typeface="Arial"/>
                <a:ea typeface="Calibri"/>
              </a:rPr>
              <a:t>, </a:t>
            </a:r>
            <a:r>
              <a:rPr lang="es-ES" sz="900" b="1" dirty="0">
                <a:solidFill>
                  <a:srgbClr val="17365D"/>
                </a:solidFill>
                <a:latin typeface="Arial"/>
              </a:rPr>
              <a:t>FSSC 22000, </a:t>
            </a:r>
            <a:r>
              <a:rPr lang="es-ES" sz="900" dirty="0">
                <a:solidFill>
                  <a:srgbClr val="17365D"/>
                </a:solidFill>
                <a:latin typeface="Arial"/>
              </a:rPr>
              <a:t>como la base para la mejora del modelo de gestión orientado a la búsqueda de la eficacia, la protección ambiental de </a:t>
            </a: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los procesos internos, la seguridad y salud de las partes interesadas, la seguridad alimentaria de los </a:t>
            </a:r>
            <a:r>
              <a:rPr lang="es-ES" sz="900" dirty="0">
                <a:solidFill>
                  <a:srgbClr val="17365D"/>
                </a:solidFill>
                <a:latin typeface="Arial"/>
              </a:rPr>
              <a:t>consumidores y de los animales a través de los aditivos para piensos.</a:t>
            </a:r>
          </a:p>
          <a:p>
            <a:pPr algn="just"/>
            <a:r>
              <a:rPr lang="es-ES" sz="900" b="1" dirty="0">
                <a:solidFill>
                  <a:srgbClr val="17365D"/>
                </a:solidFill>
                <a:latin typeface="Arial"/>
                <a:ea typeface="Calibri"/>
              </a:rPr>
              <a:t>El sistema de gestión integrado de seguridad alimentaria, calidad, medio ambiente y seguridad y salud laboral de ALVINESA tiene como objetivos fundamentales: </a:t>
            </a:r>
            <a:endParaRPr lang="es-ES" sz="900" b="1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15243" y="3654450"/>
            <a:ext cx="3060000" cy="1150864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just">
              <a:lnSpc>
                <a:spcPts val="1400"/>
              </a:lnSpc>
              <a:spcAft>
                <a:spcPts val="400"/>
              </a:spcAft>
              <a:buClr>
                <a:srgbClr val="AB9744"/>
              </a:buClr>
              <a:buSzPct val="100000"/>
              <a:buFont typeface="Wingdings" pitchFamily="2" charset="2"/>
              <a:buChar char=""/>
            </a:pP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   Mejorar continuamente la eficacia del sistema integrado de seguridad alimentaria, calidad, medio ambiente y seguridad y salud laboral. Compro-metiéndose a cumplir con los requisitos de las normas internacionales ISO 9001, ISO 14001, ISO45001, </a:t>
            </a:r>
            <a:r>
              <a:rPr lang="es-ES" sz="900" dirty="0">
                <a:solidFill>
                  <a:srgbClr val="17365D"/>
                </a:solidFill>
                <a:latin typeface="Arial"/>
              </a:rPr>
              <a:t>FSSC 22000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74722" y="10495210"/>
            <a:ext cx="5286412" cy="215444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r>
              <a:rPr lang="es-ES" sz="800" i="1" dirty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</a:rPr>
              <a:t>Esta Política es revisada para su continua adecuación, y comunicada y entendida </a:t>
            </a:r>
            <a:r>
              <a:rPr lang="es-ES" sz="800" i="1" dirty="0">
                <a:solidFill>
                  <a:schemeClr val="bg1">
                    <a:lumMod val="65000"/>
                  </a:schemeClr>
                </a:solidFill>
                <a:latin typeface="Arial"/>
              </a:rPr>
              <a:t>por las partes interesadas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286839" y="10495210"/>
            <a:ext cx="905965" cy="191691"/>
          </a:xfrm>
          <a:prstGeom prst="rect">
            <a:avLst/>
          </a:prstGeom>
        </p:spPr>
        <p:txBody>
          <a:bodyPr wrap="none" lIns="91414" tIns="45706" rIns="91414" bIns="45706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s-ES" sz="600" i="1" dirty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Times New Roman"/>
              </a:rPr>
              <a:t>Rev. 10 Agosto 2023</a:t>
            </a:r>
            <a:endParaRPr lang="es-ES" sz="600" i="1" dirty="0">
              <a:solidFill>
                <a:schemeClr val="bg1">
                  <a:lumMod val="6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968701" y="10172722"/>
            <a:ext cx="2447667" cy="397260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r">
              <a:lnSpc>
                <a:spcPct val="115000"/>
              </a:lnSpc>
            </a:pPr>
            <a:r>
              <a:rPr lang="es-ES" sz="900" b="1" i="1" dirty="0" err="1">
                <a:solidFill>
                  <a:srgbClr val="17365D"/>
                </a:solidFill>
                <a:latin typeface="Arial"/>
                <a:ea typeface="Calibri"/>
                <a:cs typeface="Times New Roman"/>
              </a:rPr>
              <a:t>D.Jon</a:t>
            </a:r>
            <a:r>
              <a:rPr lang="es-ES" sz="900" b="1" i="1" dirty="0">
                <a:solidFill>
                  <a:srgbClr val="17365D"/>
                </a:solidFill>
                <a:latin typeface="Arial"/>
                <a:ea typeface="Calibri"/>
                <a:cs typeface="Times New Roman"/>
              </a:rPr>
              <a:t> Fernandez de Barrena </a:t>
            </a:r>
          </a:p>
          <a:p>
            <a:pPr algn="r">
              <a:lnSpc>
                <a:spcPct val="115000"/>
              </a:lnSpc>
            </a:pPr>
            <a:r>
              <a:rPr lang="es-ES" sz="900" b="1" i="1" dirty="0">
                <a:solidFill>
                  <a:srgbClr val="17365D"/>
                </a:solidFill>
                <a:latin typeface="Arial"/>
                <a:ea typeface="Calibri"/>
                <a:cs typeface="Times New Roman"/>
              </a:rPr>
              <a:t>Consejero  delegado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915243" y="4738794"/>
            <a:ext cx="3060000" cy="791792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just">
              <a:lnSpc>
                <a:spcPts val="1400"/>
              </a:lnSpc>
              <a:spcAft>
                <a:spcPts val="400"/>
              </a:spcAft>
              <a:buClr>
                <a:srgbClr val="AB9744"/>
              </a:buClr>
              <a:buSzPct val="100000"/>
              <a:buFont typeface="Wingdings" pitchFamily="2" charset="2"/>
              <a:buChar char=""/>
            </a:pP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   Comprometerse a cumplir con los requisitos legales y normativos establecidos, así como con otros requisitos suscritos relacionados con aspectos de seguridad alimentaria, ambientales y de seguridad y salud laboral.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928141" y="6509211"/>
            <a:ext cx="3060000" cy="791792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just">
              <a:lnSpc>
                <a:spcPts val="1400"/>
              </a:lnSpc>
              <a:spcAft>
                <a:spcPts val="400"/>
              </a:spcAft>
              <a:buClr>
                <a:srgbClr val="AB9744"/>
              </a:buClr>
              <a:buSzPct val="100000"/>
              <a:buFont typeface="Wingdings" pitchFamily="2" charset="2"/>
              <a:buChar char=""/>
            </a:pP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  Proporcionar un marco de referencia para establecer y revisar los objetivos y metas de seguridad alimentaria, ambientales, de calidad y de seguridad y salud, establecidos.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933243" y="9631114"/>
            <a:ext cx="3024000" cy="451377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just">
              <a:lnSpc>
                <a:spcPts val="1400"/>
              </a:lnSpc>
              <a:spcAft>
                <a:spcPts val="400"/>
              </a:spcAft>
              <a:buClr>
                <a:srgbClr val="AB9744"/>
              </a:buClr>
              <a:buSzPct val="100000"/>
              <a:buFont typeface="Wingdings" pitchFamily="2" charset="2"/>
              <a:buChar char=""/>
            </a:pP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  Comprometerse a cumplir los requisitos establecidos con los clientes, y a satisfacer sus expectativas.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077637" y="6715570"/>
            <a:ext cx="3060000" cy="971328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just">
              <a:lnSpc>
                <a:spcPts val="1400"/>
              </a:lnSpc>
              <a:spcAft>
                <a:spcPts val="400"/>
              </a:spcAft>
              <a:buClr>
                <a:srgbClr val="AB9744"/>
              </a:buClr>
              <a:buSzPct val="100000"/>
              <a:buFont typeface="Wingdings" pitchFamily="2" charset="2"/>
              <a:buChar char=""/>
            </a:pP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  Planificar las actividades de tal forma que aseguren la prevención de la contaminación, la calidad y la </a:t>
            </a:r>
            <a:r>
              <a:rPr lang="es-ES" sz="900" dirty="0">
                <a:solidFill>
                  <a:srgbClr val="17365D"/>
                </a:solidFill>
                <a:latin typeface="Arial"/>
              </a:rPr>
              <a:t>seguridad alimentaria de los productos y aditivos empleados en la cadena de piensos, garantizando la mejora continua en el campo ambiental.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077637" y="3655086"/>
            <a:ext cx="3060000" cy="1150864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just">
              <a:lnSpc>
                <a:spcPts val="1400"/>
              </a:lnSpc>
              <a:spcAft>
                <a:spcPts val="400"/>
              </a:spcAft>
              <a:buClr>
                <a:srgbClr val="AB9744"/>
              </a:buClr>
              <a:buSzPct val="100000"/>
              <a:buFont typeface="Wingdings" pitchFamily="2" charset="2"/>
              <a:buChar char=""/>
            </a:pP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  </a:t>
            </a:r>
            <a:r>
              <a:rPr lang="es-ES" sz="900" dirty="0">
                <a:solidFill>
                  <a:srgbClr val="17365D"/>
                </a:solidFill>
                <a:latin typeface="Arial"/>
              </a:rPr>
              <a:t>Reconocer nuestra responsabilidad en la cadena alimentaria y que la inseguridad alimentaria puede tener efectos distintos sobre diferentes personas, grupos y animales. Evaluar los riesgos teniendo en cuenta las dimensiones de diversidad y género a fin de considerar las diferencias biológicas, sociales y culturales</a:t>
            </a: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.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077637" y="5814690"/>
            <a:ext cx="3060000" cy="971328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just">
              <a:lnSpc>
                <a:spcPts val="1400"/>
              </a:lnSpc>
              <a:spcAft>
                <a:spcPts val="400"/>
              </a:spcAft>
              <a:buClr>
                <a:srgbClr val="AB9744"/>
              </a:buClr>
              <a:buSzPct val="100000"/>
              <a:buFont typeface="Wingdings" pitchFamily="2" charset="2"/>
              <a:buChar char=""/>
            </a:pP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  </a:t>
            </a:r>
            <a:r>
              <a:rPr lang="es-ES" sz="900" dirty="0">
                <a:solidFill>
                  <a:srgbClr val="17365D"/>
                </a:solidFill>
                <a:latin typeface="Arial"/>
              </a:rPr>
              <a:t>Evaluar y minimizar el impacto ambiental, prevenir la posible contaminación, reducir la generación de residuos y el consumo de recursos, potenciar la sostenibilidad, siempre que sea técnica y económicamente viable.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077637" y="8358979"/>
            <a:ext cx="3060000" cy="630914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just">
              <a:lnSpc>
                <a:spcPts val="1400"/>
              </a:lnSpc>
              <a:spcAft>
                <a:spcPts val="400"/>
              </a:spcAft>
              <a:buClr>
                <a:srgbClr val="AB9744"/>
              </a:buClr>
              <a:buSzPct val="100000"/>
              <a:buFont typeface="Wingdings" pitchFamily="2" charset="2"/>
              <a:buChar char=""/>
            </a:pP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   Formar y concienciar a todos los trabajadores sobre los roles y responsabilidades, los métodos de trabajo y su impacto. 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921255" y="7207145"/>
            <a:ext cx="3060000" cy="1432993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just">
              <a:lnSpc>
                <a:spcPts val="1400"/>
              </a:lnSpc>
              <a:spcAft>
                <a:spcPts val="400"/>
              </a:spcAft>
              <a:buClr>
                <a:srgbClr val="AB9744"/>
              </a:buClr>
              <a:buSzPct val="100000"/>
              <a:buFont typeface="Wingdings" pitchFamily="2" charset="2"/>
              <a:buChar char=""/>
            </a:pP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  Comprometerse a mejorar continuamente la eficacia del Sistema Integrado fomentando las relaciones con los clientes, así como la comunicación con los subcontratistas y partes interesadas. </a:t>
            </a:r>
          </a:p>
          <a:p>
            <a:pPr algn="just">
              <a:lnSpc>
                <a:spcPts val="1400"/>
              </a:lnSpc>
              <a:spcAft>
                <a:spcPts val="400"/>
              </a:spcAft>
              <a:buClr>
                <a:srgbClr val="AB9744"/>
              </a:buClr>
              <a:buSzPct val="100000"/>
              <a:buFont typeface="Wingdings" pitchFamily="2" charset="2"/>
              <a:buChar char=""/>
            </a:pPr>
            <a:r>
              <a:rPr lang="es-ES" sz="900" dirty="0">
                <a:solidFill>
                  <a:srgbClr val="0070C0"/>
                </a:solidFill>
                <a:latin typeface="Arial"/>
                <a:ea typeface="Calibri"/>
              </a:rPr>
              <a:t> </a:t>
            </a:r>
            <a:r>
              <a:rPr lang="es-ES" sz="900" dirty="0">
                <a:solidFill>
                  <a:srgbClr val="17365D"/>
                </a:solidFill>
                <a:latin typeface="Arial"/>
              </a:rPr>
              <a:t>Comprometerse a eliminar los peligros y evaluar y reducir los riesgos para la Seguridad Salud y Trabajo.</a:t>
            </a:r>
          </a:p>
          <a:p>
            <a:pPr algn="just">
              <a:lnSpc>
                <a:spcPts val="1400"/>
              </a:lnSpc>
              <a:spcAft>
                <a:spcPts val="400"/>
              </a:spcAft>
              <a:buClr>
                <a:srgbClr val="AB9744"/>
              </a:buClr>
              <a:buSzPct val="100000"/>
              <a:buFont typeface="Wingdings" pitchFamily="2" charset="2"/>
              <a:buChar char=""/>
            </a:pPr>
            <a:endParaRPr lang="es-ES" sz="900" dirty="0">
              <a:solidFill>
                <a:srgbClr val="17365D"/>
              </a:solidFill>
              <a:latin typeface="Arial"/>
              <a:ea typeface="Calibri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077637" y="4735834"/>
            <a:ext cx="3060000" cy="1150864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just">
              <a:lnSpc>
                <a:spcPts val="1400"/>
              </a:lnSpc>
              <a:spcAft>
                <a:spcPts val="400"/>
              </a:spcAft>
              <a:buClr>
                <a:srgbClr val="AB9744"/>
              </a:buClr>
              <a:buSzPct val="100000"/>
              <a:buFont typeface="Wingdings" pitchFamily="2" charset="2"/>
              <a:buChar char=""/>
            </a:pP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  </a:t>
            </a:r>
            <a:r>
              <a:rPr lang="es-ES" sz="900" dirty="0">
                <a:solidFill>
                  <a:srgbClr val="17365D"/>
                </a:solidFill>
                <a:latin typeface="Arial"/>
              </a:rPr>
              <a:t>Consulta y participación activa de los trabajadores/ trabajadoras y todas las partes interesadas en la gestión de riesgos laborales a través de los delegados de prevención y </a:t>
            </a: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utilizar la retro-alimentación para tomar oportunas y eficaces medidas para el control de los mismos.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077637" y="7593712"/>
            <a:ext cx="3060000" cy="810450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just">
              <a:lnSpc>
                <a:spcPts val="1400"/>
              </a:lnSpc>
              <a:spcAft>
                <a:spcPts val="400"/>
              </a:spcAft>
              <a:buClr>
                <a:srgbClr val="AB9744"/>
              </a:buClr>
              <a:buSzPct val="100000"/>
              <a:buFont typeface="Wingdings" pitchFamily="2" charset="2"/>
              <a:buChar char=""/>
            </a:pP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  Mantener las buenas condiciones de seguridad y salud en el trabajo, así como conseguir un personal motivado y comprometido con la prevención de la lesión y la enfermedad profesional.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077637" y="9350903"/>
            <a:ext cx="3060000" cy="843088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just">
              <a:lnSpc>
                <a:spcPts val="1400"/>
              </a:lnSpc>
              <a:spcAft>
                <a:spcPts val="400"/>
              </a:spcAft>
              <a:buClr>
                <a:srgbClr val="AB9744"/>
              </a:buClr>
              <a:buSzPct val="100000"/>
              <a:buFont typeface="Wingdings" pitchFamily="2" charset="2"/>
              <a:buChar char=""/>
            </a:pP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  Convertirse, dentro del sector, en el modelo a seguir en temas de seguridad alimentaria, calidad, medio ambiente y seguridad y salud laboral.</a:t>
            </a:r>
          </a:p>
          <a:p>
            <a:pPr algn="just">
              <a:lnSpc>
                <a:spcPts val="1400"/>
              </a:lnSpc>
              <a:spcAft>
                <a:spcPts val="400"/>
              </a:spcAft>
              <a:buClr>
                <a:srgbClr val="AB9744"/>
              </a:buClr>
              <a:buSzPct val="100000"/>
              <a:buFont typeface="Wingdings" pitchFamily="2" charset="2"/>
              <a:buChar char=""/>
            </a:pPr>
            <a:endParaRPr lang="es-ES" sz="900" dirty="0">
              <a:solidFill>
                <a:srgbClr val="17365D"/>
              </a:solidFill>
              <a:latin typeface="Arial"/>
              <a:ea typeface="Calibri"/>
            </a:endParaRPr>
          </a:p>
        </p:txBody>
      </p:sp>
      <p:cxnSp>
        <p:nvCxnSpPr>
          <p:cNvPr id="21" name="20 Conector recto"/>
          <p:cNvCxnSpPr/>
          <p:nvPr/>
        </p:nvCxnSpPr>
        <p:spPr>
          <a:xfrm rot="5400000">
            <a:off x="-72050" y="179603"/>
            <a:ext cx="360000" cy="794"/>
          </a:xfrm>
          <a:prstGeom prst="line">
            <a:avLst/>
          </a:prstGeom>
          <a:ln w="127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5400000">
            <a:off x="7491409" y="176614"/>
            <a:ext cx="360000" cy="6773"/>
          </a:xfrm>
          <a:prstGeom prst="line">
            <a:avLst/>
          </a:prstGeom>
          <a:ln w="127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rot="10800000">
            <a:off x="7417163" y="107553"/>
            <a:ext cx="360000" cy="1588"/>
          </a:xfrm>
          <a:prstGeom prst="line">
            <a:avLst/>
          </a:prstGeom>
          <a:ln w="127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rot="10800000">
            <a:off x="7417163" y="10799364"/>
            <a:ext cx="360000" cy="1588"/>
          </a:xfrm>
          <a:prstGeom prst="line">
            <a:avLst/>
          </a:prstGeom>
          <a:ln w="127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10800000">
            <a:off x="0" y="107553"/>
            <a:ext cx="360000" cy="1588"/>
          </a:xfrm>
          <a:prstGeom prst="line">
            <a:avLst/>
          </a:prstGeom>
          <a:ln w="127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rot="10800000">
            <a:off x="1" y="10799364"/>
            <a:ext cx="360000" cy="1588"/>
          </a:xfrm>
          <a:prstGeom prst="line">
            <a:avLst/>
          </a:prstGeom>
          <a:ln w="127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rot="5400000">
            <a:off x="-72050" y="10728903"/>
            <a:ext cx="360000" cy="794"/>
          </a:xfrm>
          <a:prstGeom prst="line">
            <a:avLst/>
          </a:prstGeom>
          <a:ln w="127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5400000">
            <a:off x="7491409" y="10725913"/>
            <a:ext cx="360000" cy="6773"/>
          </a:xfrm>
          <a:prstGeom prst="line">
            <a:avLst/>
          </a:prstGeom>
          <a:ln w="127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14 CuadroTexto">
            <a:extLst>
              <a:ext uri="{FF2B5EF4-FFF2-40B4-BE49-F238E27FC236}">
                <a16:creationId xmlns:a16="http://schemas.microsoft.com/office/drawing/2014/main" id="{FDEF1207-B2B2-4C0C-9686-F890ED3E5391}"/>
              </a:ext>
            </a:extLst>
          </p:cNvPr>
          <p:cNvSpPr txBox="1"/>
          <p:nvPr/>
        </p:nvSpPr>
        <p:spPr>
          <a:xfrm>
            <a:off x="933243" y="8890620"/>
            <a:ext cx="3060000" cy="1022624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just">
              <a:lnSpc>
                <a:spcPts val="1400"/>
              </a:lnSpc>
              <a:spcAft>
                <a:spcPts val="400"/>
              </a:spcAft>
              <a:buClr>
                <a:srgbClr val="AB9744"/>
              </a:buClr>
              <a:buSzPct val="100000"/>
              <a:buFont typeface="Wingdings" pitchFamily="2" charset="2"/>
              <a:buChar char=""/>
            </a:pP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Evaluar y minimizar los riesgos de seguridad alimentaria, estudiando y diseñando los procesos para garantizar </a:t>
            </a:r>
            <a:r>
              <a:rPr lang="es-ES" sz="900" dirty="0">
                <a:solidFill>
                  <a:srgbClr val="17365D"/>
                </a:solidFill>
                <a:latin typeface="Arial"/>
              </a:rPr>
              <a:t>la inocuidad de los productos y de los aditivos empleados para piensos.</a:t>
            </a:r>
          </a:p>
          <a:p>
            <a:pPr algn="just">
              <a:lnSpc>
                <a:spcPts val="1400"/>
              </a:lnSpc>
              <a:spcAft>
                <a:spcPts val="400"/>
              </a:spcAft>
              <a:buClr>
                <a:srgbClr val="AB9744"/>
              </a:buClr>
              <a:buSzPct val="100000"/>
              <a:buFont typeface="Wingdings" pitchFamily="2" charset="2"/>
              <a:buChar char=""/>
            </a:pPr>
            <a:endParaRPr lang="es-ES" sz="900" dirty="0">
              <a:solidFill>
                <a:srgbClr val="17365D"/>
              </a:solidFill>
              <a:latin typeface="Arial"/>
            </a:endParaRPr>
          </a:p>
        </p:txBody>
      </p:sp>
      <p:sp>
        <p:nvSpPr>
          <p:cNvPr id="28" name="13 CuadroTexto">
            <a:extLst>
              <a:ext uri="{FF2B5EF4-FFF2-40B4-BE49-F238E27FC236}">
                <a16:creationId xmlns:a16="http://schemas.microsoft.com/office/drawing/2014/main" id="{D25C24E7-8337-4620-9450-C1A889A8242D}"/>
              </a:ext>
            </a:extLst>
          </p:cNvPr>
          <p:cNvSpPr txBox="1"/>
          <p:nvPr/>
        </p:nvSpPr>
        <p:spPr>
          <a:xfrm>
            <a:off x="4077637" y="8944710"/>
            <a:ext cx="3060000" cy="451377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just">
              <a:lnSpc>
                <a:spcPts val="1400"/>
              </a:lnSpc>
              <a:spcAft>
                <a:spcPts val="400"/>
              </a:spcAft>
              <a:buClr>
                <a:srgbClr val="AB9744"/>
              </a:buClr>
              <a:buSzPct val="100000"/>
              <a:buFont typeface="Wingdings" pitchFamily="2" charset="2"/>
              <a:buChar char=""/>
            </a:pP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  Mejorar la gestión de los flujos y la política de almacenamiento para reducir el impacto ambiental. </a:t>
            </a:r>
          </a:p>
        </p:txBody>
      </p:sp>
      <p:sp>
        <p:nvSpPr>
          <p:cNvPr id="29" name="19 CuadroTexto">
            <a:extLst>
              <a:ext uri="{FF2B5EF4-FFF2-40B4-BE49-F238E27FC236}">
                <a16:creationId xmlns:a16="http://schemas.microsoft.com/office/drawing/2014/main" id="{4B9F4C2B-895A-4C85-A617-A19197AC7DE9}"/>
              </a:ext>
            </a:extLst>
          </p:cNvPr>
          <p:cNvSpPr txBox="1"/>
          <p:nvPr/>
        </p:nvSpPr>
        <p:spPr>
          <a:xfrm>
            <a:off x="915243" y="5456361"/>
            <a:ext cx="3060000" cy="1150864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just">
              <a:lnSpc>
                <a:spcPts val="1400"/>
              </a:lnSpc>
              <a:spcAft>
                <a:spcPts val="400"/>
              </a:spcAft>
              <a:buClr>
                <a:srgbClr val="AB9744"/>
              </a:buClr>
              <a:buSzPct val="100000"/>
              <a:buFont typeface="Wingdings" pitchFamily="2" charset="2"/>
              <a:buChar char=""/>
            </a:pPr>
            <a:r>
              <a:rPr lang="es-ES" sz="900" dirty="0">
                <a:solidFill>
                  <a:srgbClr val="17365D"/>
                </a:solidFill>
                <a:latin typeface="Arial"/>
                <a:ea typeface="Calibri"/>
              </a:rPr>
              <a:t>  </a:t>
            </a:r>
            <a:r>
              <a:rPr lang="es-ES" sz="900" dirty="0">
                <a:solidFill>
                  <a:srgbClr val="17365D"/>
                </a:solidFill>
                <a:latin typeface="Arial"/>
              </a:rPr>
              <a:t>Ejercer una conducta que propicie la Gestión de la Calidad y la Seguridad Alimentaria (incluso en la elaboración de aditivos para piensos), actuando así de impulsora, guía y ejemplo en el cumplimiento de una obligación que implica a todos los trabajadores de ALVINESA NATURAL INGREDIENTS, S.A.</a:t>
            </a:r>
          </a:p>
        </p:txBody>
      </p:sp>
      <p:sp>
        <p:nvSpPr>
          <p:cNvPr id="30" name="13 CuadroTexto">
            <a:extLst>
              <a:ext uri="{FF2B5EF4-FFF2-40B4-BE49-F238E27FC236}">
                <a16:creationId xmlns:a16="http://schemas.microsoft.com/office/drawing/2014/main" id="{D9C70091-BBAB-4675-814B-90DD84505676}"/>
              </a:ext>
            </a:extLst>
          </p:cNvPr>
          <p:cNvSpPr txBox="1"/>
          <p:nvPr/>
        </p:nvSpPr>
        <p:spPr>
          <a:xfrm>
            <a:off x="936253" y="8334970"/>
            <a:ext cx="3060000" cy="630914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just">
              <a:lnSpc>
                <a:spcPts val="1400"/>
              </a:lnSpc>
              <a:spcAft>
                <a:spcPts val="400"/>
              </a:spcAft>
              <a:buClr>
                <a:srgbClr val="AB9744"/>
              </a:buClr>
              <a:buSzPct val="100000"/>
              <a:buFont typeface="Wingdings" pitchFamily="2" charset="2"/>
              <a:buChar char=""/>
            </a:pPr>
            <a:r>
              <a:rPr lang="es-ES" sz="900" dirty="0">
                <a:solidFill>
                  <a:srgbClr val="FF0000"/>
                </a:solidFill>
                <a:latin typeface="Arial"/>
                <a:ea typeface="Calibri"/>
              </a:rPr>
              <a:t>  </a:t>
            </a:r>
            <a:r>
              <a:rPr lang="es-ES" sz="900" dirty="0">
                <a:solidFill>
                  <a:srgbClr val="17365D"/>
                </a:solidFill>
                <a:latin typeface="Arial"/>
              </a:rPr>
              <a:t>Reconocer nuestra responsabilidad en las situaciones de recuperación si la seguridad alimentaria está en juego.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719</Words>
  <Application>Microsoft Office PowerPoint</Application>
  <PresentationFormat>Personalizado</PresentationFormat>
  <Paragraphs>25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Wingdings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grafico</dc:creator>
  <cp:lastModifiedBy>Manuela Martin Zarco</cp:lastModifiedBy>
  <cp:revision>41</cp:revision>
  <dcterms:created xsi:type="dcterms:W3CDTF">2019-08-21T11:17:42Z</dcterms:created>
  <dcterms:modified xsi:type="dcterms:W3CDTF">2024-01-26T18:23:20Z</dcterms:modified>
</cp:coreProperties>
</file>